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7" r:id="rId2"/>
    <p:sldMasterId id="2147483888" r:id="rId3"/>
  </p:sldMasterIdLst>
  <p:notesMasterIdLst>
    <p:notesMasterId r:id="rId24"/>
  </p:notesMasterIdLst>
  <p:handoutMasterIdLst>
    <p:handoutMasterId r:id="rId25"/>
  </p:handoutMasterIdLst>
  <p:sldIdLst>
    <p:sldId id="391" r:id="rId4"/>
    <p:sldId id="426" r:id="rId5"/>
    <p:sldId id="429" r:id="rId6"/>
    <p:sldId id="428" r:id="rId7"/>
    <p:sldId id="409" r:id="rId8"/>
    <p:sldId id="437" r:id="rId9"/>
    <p:sldId id="427" r:id="rId10"/>
    <p:sldId id="430" r:id="rId11"/>
    <p:sldId id="438" r:id="rId12"/>
    <p:sldId id="431" r:id="rId13"/>
    <p:sldId id="432" r:id="rId14"/>
    <p:sldId id="439" r:id="rId15"/>
    <p:sldId id="434" r:id="rId16"/>
    <p:sldId id="433" r:id="rId17"/>
    <p:sldId id="440" r:id="rId18"/>
    <p:sldId id="436" r:id="rId19"/>
    <p:sldId id="435" r:id="rId20"/>
    <p:sldId id="441" r:id="rId21"/>
    <p:sldId id="442" r:id="rId22"/>
    <p:sldId id="398" r:id="rId23"/>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45" autoAdjust="0"/>
    <p:restoredTop sz="89499" autoAdjust="0"/>
  </p:normalViewPr>
  <p:slideViewPr>
    <p:cSldViewPr>
      <p:cViewPr varScale="1">
        <p:scale>
          <a:sx n="99" d="100"/>
          <a:sy n="99" d="100"/>
        </p:scale>
        <p:origin x="15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5513076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4002842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402601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41355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031713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279056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2739593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3755989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3796323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84958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1511894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390202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748927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2726360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1071374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284997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pPr/>
              <a:t>‹#›</a:t>
            </a:fld>
            <a:endParaRPr lang="en-GB"/>
          </a:p>
        </p:txBody>
      </p:sp>
    </p:spTree>
    <p:extLst>
      <p:ext uri="{BB962C8B-B14F-4D97-AF65-F5344CB8AC3E}">
        <p14:creationId xmlns:p14="http://schemas.microsoft.com/office/powerpoint/2010/main" val="1110135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13/06/2018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13/06/2018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13/06/2018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253112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13/06/2018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13/06/2018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13/06/2018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293931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6343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359174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04355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73135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73719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84469403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C10BC-3D62-468F-8206-BC054B7FC320}"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1BB1C-015A-436B-86B2-37199DE57027}" type="slidenum">
              <a:rPr lang="en-GB" smtClean="0"/>
              <a:pPr/>
              <a:t>‹#›</a:t>
            </a:fld>
            <a:endParaRPr lang="en-GB"/>
          </a:p>
        </p:txBody>
      </p:sp>
    </p:spTree>
    <p:extLst>
      <p:ext uri="{BB962C8B-B14F-4D97-AF65-F5344CB8AC3E}">
        <p14:creationId xmlns:p14="http://schemas.microsoft.com/office/powerpoint/2010/main" val="2334381262"/>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2483769" y="116632"/>
            <a:ext cx="6634882" cy="1470025"/>
          </a:xfrm>
        </p:spPr>
        <p:txBody>
          <a:bodyPr>
            <a:normAutofit fontScale="90000"/>
          </a:bodyPr>
          <a:lstStyle/>
          <a:p>
            <a:pPr algn="r" eaLnBrk="1" hangingPunct="1"/>
            <a:r>
              <a:rPr lang="en-US" altLang="en-US" sz="3600" b="1" dirty="0">
                <a:solidFill>
                  <a:srgbClr val="0070C0"/>
                </a:solidFill>
                <a:latin typeface="Arial" panose="020B0604020202020204" pitchFamily="34" charset="0"/>
                <a:cs typeface="Arial" panose="020B0604020202020204" pitchFamily="34" charset="0"/>
              </a:rPr>
              <a:t>Formation des </a:t>
            </a:r>
            <a:br>
              <a:rPr lang="en-US" altLang="en-US" sz="3600" b="1" dirty="0">
                <a:solidFill>
                  <a:srgbClr val="002060"/>
                </a:solidFill>
                <a:latin typeface="Arial" panose="020B0604020202020204" pitchFamily="34" charset="0"/>
                <a:cs typeface="Arial" panose="020B0604020202020204" pitchFamily="34" charset="0"/>
              </a:rPr>
            </a:br>
            <a:r>
              <a:rPr lang="en-US" altLang="en-US" sz="3600" b="1" dirty="0" err="1">
                <a:solidFill>
                  <a:srgbClr val="002060"/>
                </a:solidFill>
                <a:latin typeface="Arial" panose="020B0604020202020204" pitchFamily="34" charset="0"/>
                <a:cs typeface="Arial" panose="020B0604020202020204" pitchFamily="34" charset="0"/>
              </a:rPr>
              <a:t>Équipes</a:t>
            </a:r>
            <a:r>
              <a:rPr lang="en-US" altLang="en-US" sz="3600" b="1" dirty="0">
                <a:solidFill>
                  <a:srgbClr val="002060"/>
                </a:solidFill>
                <a:latin typeface="Arial" panose="020B0604020202020204" pitchFamily="34" charset="0"/>
                <a:cs typeface="Arial" panose="020B0604020202020204" pitchFamily="34" charset="0"/>
              </a:rPr>
              <a:t> </a:t>
            </a:r>
            <a:r>
              <a:rPr lang="en-US" altLang="en-US" sz="3600" b="1" dirty="0" err="1">
                <a:solidFill>
                  <a:srgbClr val="002060"/>
                </a:solidFill>
                <a:latin typeface="Arial" panose="020B0604020202020204" pitchFamily="34" charset="0"/>
                <a:cs typeface="Arial" panose="020B0604020202020204" pitchFamily="34" charset="0"/>
              </a:rPr>
              <a:t>d’Intervention</a:t>
            </a:r>
            <a:r>
              <a:rPr lang="en-US" altLang="en-US" sz="3600" b="1" dirty="0">
                <a:solidFill>
                  <a:srgbClr val="002060"/>
                </a:solidFill>
                <a:latin typeface="Arial" panose="020B0604020202020204" pitchFamily="34" charset="0"/>
                <a:cs typeface="Arial" panose="020B0604020202020204" pitchFamily="34" charset="0"/>
              </a:rPr>
              <a:t> </a:t>
            </a:r>
            <a:r>
              <a:rPr lang="en-US" altLang="en-US" sz="3600" b="1" dirty="0" err="1">
                <a:solidFill>
                  <a:srgbClr val="002060"/>
                </a:solidFill>
                <a:latin typeface="Arial" panose="020B0604020202020204" pitchFamily="34" charset="0"/>
                <a:cs typeface="Arial" panose="020B0604020202020204" pitchFamily="34" charset="0"/>
              </a:rPr>
              <a:t>Rapide</a:t>
            </a:r>
            <a:r>
              <a:rPr lang="en-US" altLang="en-US" sz="3600" b="1" dirty="0">
                <a:solidFill>
                  <a:srgbClr val="002060"/>
                </a:solidFill>
                <a:latin typeface="Arial" panose="020B0604020202020204" pitchFamily="34" charset="0"/>
                <a:cs typeface="Arial" panose="020B0604020202020204" pitchFamily="34" charset="0"/>
              </a:rPr>
              <a:t> </a:t>
            </a:r>
            <a:br>
              <a:rPr lang="en-US" altLang="en-US" sz="3600" b="1" dirty="0">
                <a:solidFill>
                  <a:srgbClr val="002060"/>
                </a:solidFill>
                <a:latin typeface="Arial" panose="020B0604020202020204" pitchFamily="34" charset="0"/>
                <a:cs typeface="Arial" panose="020B0604020202020204" pitchFamily="34" charset="0"/>
              </a:rPr>
            </a:br>
            <a:endParaRPr lang="en-US" altLang="en-US" sz="3600" b="1" dirty="0">
              <a:solidFill>
                <a:srgbClr val="0070C0"/>
              </a:solidFill>
              <a:latin typeface="Arial" panose="020B0604020202020204" pitchFamily="34" charset="0"/>
              <a:cs typeface="Arial" panose="020B0604020202020204" pitchFamily="34" charset="0"/>
            </a:endParaRPr>
          </a:p>
        </p:txBody>
      </p:sp>
      <p:sp>
        <p:nvSpPr>
          <p:cNvPr id="15363" name="Subtitle 2"/>
          <p:cNvSpPr>
            <a:spLocks noGrp="1"/>
          </p:cNvSpPr>
          <p:nvPr>
            <p:ph type="subTitle" idx="1"/>
          </p:nvPr>
        </p:nvSpPr>
        <p:spPr>
          <a:xfrm>
            <a:off x="0" y="4725144"/>
            <a:ext cx="9144000" cy="720080"/>
          </a:xfrm>
          <a:prstGeom prst="rect">
            <a:avLst/>
          </a:prstGeom>
          <a:solidFill>
            <a:schemeClr val="bg1"/>
          </a:solidFill>
        </p:spPr>
        <p:txBody>
          <a:bodyPr>
            <a:noAutofit/>
          </a:bodyPr>
          <a:lstStyle/>
          <a:p>
            <a:pPr marL="0" indent="0" algn="l" eaLnBrk="1" hangingPunct="1">
              <a:buNone/>
            </a:pPr>
            <a:r>
              <a:rPr lang="en-US" altLang="en-US" sz="2600" b="1" dirty="0">
                <a:solidFill>
                  <a:srgbClr val="002060"/>
                </a:solidFill>
                <a:latin typeface="Arial" panose="020B0604020202020204" pitchFamily="34" charset="0"/>
                <a:cs typeface="Arial" panose="020B0604020202020204" pitchFamily="34" charset="0"/>
              </a:rPr>
              <a:t>A1.3a </a:t>
            </a:r>
            <a:r>
              <a:rPr lang="en-US" altLang="en-US" sz="2600" b="1" dirty="0" err="1">
                <a:solidFill>
                  <a:srgbClr val="002060"/>
                </a:solidFill>
                <a:latin typeface="Arial" panose="020B0604020202020204" pitchFamily="34" charset="0"/>
                <a:cs typeface="Arial" panose="020B0604020202020204" pitchFamily="34" charset="0"/>
              </a:rPr>
              <a:t>Scénarios</a:t>
            </a:r>
            <a:r>
              <a:rPr lang="en-US" altLang="en-US" sz="2600" b="1" dirty="0">
                <a:solidFill>
                  <a:srgbClr val="002060"/>
                </a:solidFill>
                <a:latin typeface="Arial" panose="020B0604020202020204" pitchFamily="34" charset="0"/>
                <a:cs typeface="Arial" panose="020B0604020202020204" pitchFamily="34" charset="0"/>
              </a:rPr>
              <a:t> </a:t>
            </a:r>
            <a:r>
              <a:rPr lang="en-US" altLang="en-US" sz="2600" b="1" dirty="0" err="1">
                <a:solidFill>
                  <a:srgbClr val="002060"/>
                </a:solidFill>
                <a:latin typeface="Arial" panose="020B0604020202020204" pitchFamily="34" charset="0"/>
                <a:cs typeface="Arial" panose="020B0604020202020204" pitchFamily="34" charset="0"/>
              </a:rPr>
              <a:t>sur</a:t>
            </a:r>
            <a:r>
              <a:rPr lang="en-US" altLang="en-US" sz="2600" b="1" dirty="0">
                <a:solidFill>
                  <a:srgbClr val="002060"/>
                </a:solidFill>
                <a:latin typeface="Arial" panose="020B0604020202020204" pitchFamily="34" charset="0"/>
                <a:cs typeface="Arial" panose="020B0604020202020204" pitchFamily="34" charset="0"/>
              </a:rPr>
              <a:t> </a:t>
            </a:r>
            <a:r>
              <a:rPr lang="en-US" altLang="en-US" sz="2600" b="1" dirty="0" err="1">
                <a:solidFill>
                  <a:srgbClr val="002060"/>
                </a:solidFill>
                <a:latin typeface="Arial" panose="020B0604020202020204" pitchFamily="34" charset="0"/>
                <a:cs typeface="Arial" panose="020B0604020202020204" pitchFamily="34" charset="0"/>
              </a:rPr>
              <a:t>l’utilisation</a:t>
            </a:r>
            <a:r>
              <a:rPr lang="en-US" altLang="en-US" sz="2600" b="1" dirty="0">
                <a:solidFill>
                  <a:srgbClr val="002060"/>
                </a:solidFill>
                <a:latin typeface="Arial" panose="020B0604020202020204" pitchFamily="34" charset="0"/>
                <a:cs typeface="Arial" panose="020B0604020202020204" pitchFamily="34" charset="0"/>
              </a:rPr>
              <a:t> de </a:t>
            </a:r>
            <a:r>
              <a:rPr lang="en-US" altLang="en-US" sz="2600" b="1" dirty="0" err="1">
                <a:solidFill>
                  <a:srgbClr val="002060"/>
                </a:solidFill>
                <a:latin typeface="Arial" panose="020B0604020202020204" pitchFamily="34" charset="0"/>
                <a:cs typeface="Arial" panose="020B0604020202020204" pitchFamily="34" charset="0"/>
              </a:rPr>
              <a:t>l’Annexe</a:t>
            </a:r>
            <a:r>
              <a:rPr lang="en-US" altLang="en-US" sz="2600" b="1" dirty="0">
                <a:solidFill>
                  <a:srgbClr val="002060"/>
                </a:solidFill>
                <a:latin typeface="Arial" panose="020B0604020202020204" pitchFamily="34" charset="0"/>
                <a:cs typeface="Arial" panose="020B0604020202020204" pitchFamily="34" charset="0"/>
              </a:rPr>
              <a:t> 2 du RSI</a:t>
            </a:r>
            <a:endParaRPr lang="en-US" altLang="en-US" sz="2600" b="1" dirty="0">
              <a:solidFill>
                <a:srgbClr val="002060"/>
              </a:solidFill>
              <a:cs typeface="Arial" charset="0"/>
            </a:endParaRPr>
          </a:p>
        </p:txBody>
      </p:sp>
      <p:sp>
        <p:nvSpPr>
          <p:cNvPr id="4" name="TextBox 3"/>
          <p:cNvSpPr txBox="1"/>
          <p:nvPr/>
        </p:nvSpPr>
        <p:spPr>
          <a:xfrm>
            <a:off x="35496" y="5662409"/>
            <a:ext cx="3528392" cy="430887"/>
          </a:xfrm>
          <a:prstGeom prst="rect">
            <a:avLst/>
          </a:prstGeom>
          <a:noFill/>
        </p:spPr>
        <p:txBody>
          <a:bodyPr wrap="square" rtlCol="0">
            <a:spAutoFit/>
          </a:bodyPr>
          <a:lstStyle/>
          <a:p>
            <a:r>
              <a:rPr lang="en-US" altLang="en-US" sz="2200" b="1" dirty="0">
                <a:solidFill>
                  <a:srgbClr val="002060"/>
                </a:solidFill>
              </a:rPr>
              <a:t>Durée : 30 min</a:t>
            </a:r>
            <a:endParaRPr lang="en-GB" sz="2200" dirty="0"/>
          </a:p>
        </p:txBody>
      </p:sp>
      <p:sp>
        <p:nvSpPr>
          <p:cNvPr id="2" name="TextBox 1">
            <a:extLst>
              <a:ext uri="{FF2B5EF4-FFF2-40B4-BE49-F238E27FC236}">
                <a16:creationId xmlns:a16="http://schemas.microsoft.com/office/drawing/2014/main" id="{4B20A528-47B8-4331-9D27-3A41F833F570}"/>
              </a:ext>
            </a:extLst>
          </p:cNvPr>
          <p:cNvSpPr txBox="1"/>
          <p:nvPr/>
        </p:nvSpPr>
        <p:spPr>
          <a:xfrm>
            <a:off x="35496" y="6453336"/>
            <a:ext cx="2004075" cy="307777"/>
          </a:xfrm>
          <a:prstGeom prst="rect">
            <a:avLst/>
          </a:prstGeom>
          <a:noFill/>
        </p:spPr>
        <p:txBody>
          <a:bodyPr wrap="none" rtlCol="0">
            <a:spAutoFit/>
          </a:bodyPr>
          <a:lstStyle/>
          <a:p>
            <a:r>
              <a:rPr lang="fr-FR" sz="1400" dirty="0">
                <a:solidFill>
                  <a:srgbClr val="002060"/>
                </a:solidFill>
              </a:rPr>
              <a:t>Mise à jour: mars 2016</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3</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1124744"/>
            <a:ext cx="558238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7237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47350388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a:effectLst/>
                          <a:latin typeface="+mn-lt"/>
                        </a:rPr>
                        <a:t>2. L’évènement est-il inhabituel ou inattendu?</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a:effectLst/>
                          <a:latin typeface="+mn-lt"/>
                        </a:rPr>
                        <a:t>3. Y-at-il un risque important de propagation internationale?</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a:effectLst/>
                          <a:latin typeface="+mn-lt"/>
                        </a:rPr>
                        <a:t>4. Y-a-t-il un risque important de restriction aux voyages ou aux échanges internationaux?</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60037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3 </a:t>
            </a:r>
            <a:br>
              <a:rPr lang="en-US" altLang="en-US" sz="4000" b="1" dirty="0">
                <a:solidFill>
                  <a:srgbClr val="002060"/>
                </a:solidFill>
                <a:cs typeface="Times New Roman" pitchFamily="18" charset="0"/>
              </a:rPr>
            </a:br>
            <a:r>
              <a:rPr lang="en-US" altLang="en-US" sz="4000" b="1" dirty="0" err="1">
                <a:solidFill>
                  <a:srgbClr val="002060"/>
                </a:solidFill>
                <a:cs typeface="Times New Roman" pitchFamily="18" charset="0"/>
              </a:rPr>
              <a:t>L’avis</a:t>
            </a:r>
            <a:r>
              <a:rPr lang="en-US" altLang="en-US" sz="4000" b="1" dirty="0">
                <a:solidFill>
                  <a:srgbClr val="002060"/>
                </a:solidFill>
                <a:cs typeface="Times New Roman" pitchFamily="18" charset="0"/>
              </a:rPr>
              <a:t> du </a:t>
            </a:r>
            <a:r>
              <a:rPr lang="en-US" altLang="en-US" sz="4000" b="1" dirty="0" err="1">
                <a:solidFill>
                  <a:srgbClr val="002060"/>
                </a:solidFill>
                <a:cs typeface="Times New Roman" pitchFamily="18" charset="0"/>
              </a:rPr>
              <a:t>groupe</a:t>
            </a:r>
            <a:r>
              <a:rPr lang="en-US" altLang="en-US" sz="4000" b="1" dirty="0">
                <a:solidFill>
                  <a:srgbClr val="002060"/>
                </a:solidFill>
                <a:cs typeface="Times New Roman" pitchFamily="18" charset="0"/>
              </a:rPr>
              <a:t> </a:t>
            </a:r>
            <a:r>
              <a:rPr lang="en-US" altLang="en-US" sz="4000" b="1" dirty="0" err="1">
                <a:solidFill>
                  <a:srgbClr val="002060"/>
                </a:solidFill>
                <a:cs typeface="Times New Roman" pitchFamily="18" charset="0"/>
              </a:rPr>
              <a:t>d’experts</a:t>
            </a:r>
            <a:endParaRPr lang="en-US" altLang="en-US" sz="4000" b="1" dirty="0">
              <a:solidFill>
                <a:srgbClr val="002060"/>
              </a:solidFill>
              <a:cs typeface="Times New Roman"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815274439"/>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49568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4</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0613" y="1196752"/>
            <a:ext cx="6631747" cy="486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2147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47350388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a:effectLst/>
                          <a:latin typeface="+mn-lt"/>
                        </a:rPr>
                        <a:t>2. L’évènement est-il inhabituel ou inattendu?</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a:effectLst/>
                          <a:latin typeface="+mn-lt"/>
                        </a:rPr>
                        <a:t>3. Y-at-il un risque important de propagation internationale?</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a:effectLst/>
                          <a:latin typeface="+mn-lt"/>
                        </a:rPr>
                        <a:t>4. Y-a-t-il un risque important de restriction aux voyages ou aux échanges internationaux?</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60037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4</a:t>
            </a:r>
            <a:br>
              <a:rPr lang="en-US" altLang="en-US" sz="4000" b="1" dirty="0">
                <a:solidFill>
                  <a:srgbClr val="002060"/>
                </a:solidFill>
                <a:cs typeface="Times New Roman" pitchFamily="18" charset="0"/>
              </a:rPr>
            </a:br>
            <a:r>
              <a:rPr lang="en-US" altLang="en-US" sz="4000" b="1" dirty="0" err="1">
                <a:solidFill>
                  <a:srgbClr val="002060"/>
                </a:solidFill>
                <a:cs typeface="Times New Roman" pitchFamily="18" charset="0"/>
              </a:rPr>
              <a:t>L’avis</a:t>
            </a:r>
            <a:r>
              <a:rPr lang="en-US" altLang="en-US" sz="4000" b="1" dirty="0">
                <a:solidFill>
                  <a:srgbClr val="002060"/>
                </a:solidFill>
                <a:cs typeface="Times New Roman" pitchFamily="18" charset="0"/>
              </a:rPr>
              <a:t> du </a:t>
            </a:r>
            <a:r>
              <a:rPr lang="en-US" altLang="en-US" sz="4000" b="1" dirty="0" err="1">
                <a:solidFill>
                  <a:srgbClr val="002060"/>
                </a:solidFill>
                <a:cs typeface="Times New Roman" pitchFamily="18" charset="0"/>
              </a:rPr>
              <a:t>groupe</a:t>
            </a:r>
            <a:r>
              <a:rPr lang="en-US" altLang="en-US" sz="4000" b="1" dirty="0">
                <a:solidFill>
                  <a:srgbClr val="002060"/>
                </a:solidFill>
                <a:cs typeface="Times New Roman" pitchFamily="18" charset="0"/>
              </a:rPr>
              <a:t> </a:t>
            </a:r>
            <a:r>
              <a:rPr lang="en-US" altLang="en-US" sz="4000" b="1" dirty="0" err="1">
                <a:solidFill>
                  <a:srgbClr val="002060"/>
                </a:solidFill>
                <a:cs typeface="Times New Roman" pitchFamily="18" charset="0"/>
              </a:rPr>
              <a:t>d’experts</a:t>
            </a:r>
            <a:endParaRPr lang="en-US" altLang="en-US" sz="4000" b="1" dirty="0">
              <a:solidFill>
                <a:srgbClr val="002060"/>
              </a:solidFill>
              <a:cs typeface="Times New Roman"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012283097"/>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92847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5</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02874" y="1052736"/>
            <a:ext cx="675350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509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55581898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a:effectLst/>
                          <a:latin typeface="+mn-lt"/>
                        </a:rPr>
                        <a:t>2. L’évènement est-il inhabituel ou inattendu?</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a:effectLst/>
                          <a:latin typeface="+mn-lt"/>
                        </a:rPr>
                        <a:t>3. Y-at-il un risque important de propagation internationale?</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a:effectLst/>
                          <a:latin typeface="+mn-lt"/>
                        </a:rPr>
                        <a:t>4. Y-a-t-il un risque important de restriction aux voyages ou aux échanges internationaux?</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38396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5</a:t>
            </a:r>
            <a:br>
              <a:rPr lang="en-US" altLang="en-US" sz="4000" b="1" dirty="0">
                <a:solidFill>
                  <a:srgbClr val="002060"/>
                </a:solidFill>
                <a:cs typeface="Times New Roman" pitchFamily="18" charset="0"/>
              </a:rPr>
            </a:br>
            <a:r>
              <a:rPr lang="en-US" altLang="en-US" sz="4000" b="1" dirty="0" err="1">
                <a:solidFill>
                  <a:srgbClr val="002060"/>
                </a:solidFill>
                <a:cs typeface="Times New Roman" pitchFamily="18" charset="0"/>
              </a:rPr>
              <a:t>L’avis</a:t>
            </a:r>
            <a:r>
              <a:rPr lang="en-US" altLang="en-US" sz="4000" b="1" dirty="0">
                <a:solidFill>
                  <a:srgbClr val="002060"/>
                </a:solidFill>
                <a:cs typeface="Times New Roman" pitchFamily="18" charset="0"/>
              </a:rPr>
              <a:t> du </a:t>
            </a:r>
            <a:r>
              <a:rPr lang="en-US" altLang="en-US" sz="4000" b="1" dirty="0" err="1">
                <a:solidFill>
                  <a:srgbClr val="002060"/>
                </a:solidFill>
                <a:cs typeface="Times New Roman" pitchFamily="18" charset="0"/>
              </a:rPr>
              <a:t>groupe</a:t>
            </a:r>
            <a:r>
              <a:rPr lang="en-US" altLang="en-US" sz="4000" b="1" dirty="0">
                <a:solidFill>
                  <a:srgbClr val="002060"/>
                </a:solidFill>
                <a:cs typeface="Times New Roman" pitchFamily="18" charset="0"/>
              </a:rPr>
              <a:t> </a:t>
            </a:r>
            <a:r>
              <a:rPr lang="en-US" altLang="en-US" sz="4000" b="1" dirty="0" err="1">
                <a:solidFill>
                  <a:srgbClr val="002060"/>
                </a:solidFill>
                <a:cs typeface="Times New Roman" pitchFamily="18" charset="0"/>
              </a:rPr>
              <a:t>d’experts</a:t>
            </a:r>
            <a:endParaRPr lang="en-US" altLang="en-US" sz="4000" b="1" dirty="0">
              <a:solidFill>
                <a:srgbClr val="002060"/>
              </a:solidFill>
              <a:cs typeface="Times New Roman"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452636816"/>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72987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5A310CD-2EA6-4C4B-9A39-48B0109090F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46083" name="Content Placeholder 2">
            <a:extLst>
              <a:ext uri="{FF2B5EF4-FFF2-40B4-BE49-F238E27FC236}">
                <a16:creationId xmlns:a16="http://schemas.microsoft.com/office/drawing/2014/main" id="{A0EB7FF0-DE40-4487-80F0-493239C7D3D4}"/>
              </a:ext>
            </a:extLst>
          </p:cNvPr>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500" b="1"/>
              <a:t>WHO Health Security Learning Platform - </a:t>
            </a:r>
            <a:r>
              <a:rPr lang="en-US" altLang="en-US" sz="1400" b="1"/>
              <a:t>Training Materials</a:t>
            </a:r>
            <a:endParaRPr lang="en-US" altLang="en-US" sz="1500" b="1"/>
          </a:p>
          <a:p>
            <a:pPr marL="0" indent="0">
              <a:buFont typeface="Arial" panose="020B0604020202020204" pitchFamily="34" charset="0"/>
              <a:buNone/>
            </a:pPr>
            <a:r>
              <a:rPr lang="fr-FR" altLang="en-US" sz="1500" b="1"/>
              <a:t>Plateforme d’Apprentissage de l'OMS sur la Sécurité Sanitaire - Matériel de formation</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Ces matériels de formation de l'OMS sont © Organisation mondiale de la Santé (OMS) 2018. Tous droits réservés.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a:hlinkClick r:id="rId2"/>
              </a:rPr>
              <a:t>https://extranet.who.int/hslp</a:t>
            </a:r>
            <a:endParaRPr lang="en-US" altLang="en-US" sz="1500" u="sng"/>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a:p>
          <a:p>
            <a:pPr marL="0" indent="0">
              <a:buFont typeface="Arial" panose="020B0604020202020204" pitchFamily="34" charset="0"/>
              <a:buNone/>
            </a:pPr>
            <a:r>
              <a:rPr lang="fr-FR" altLang="en-US" sz="1500"/>
              <a:t>En outre, nous vous invitons à informer l'OMS de toute modification de ces documents que vous utilisez publiquement, à des fins d'archivage et de développement continu, en envoyant un courrier électronique à l'adresse suivante: </a:t>
            </a:r>
            <a:r>
              <a:rPr lang="fr-FR" altLang="en-US" sz="1500">
                <a:hlinkClick r:id="rId3"/>
              </a:rPr>
              <a:t>ihrhrt@who.int</a:t>
            </a:r>
            <a:r>
              <a:rPr lang="fr-FR" altLang="en-US" sz="1500"/>
              <a:t> </a:t>
            </a:r>
            <a:endParaRPr lang="en-US" altLang="en-US" sz="1500"/>
          </a:p>
        </p:txBody>
      </p:sp>
    </p:spTree>
    <p:extLst>
      <p:ext uri="{BB962C8B-B14F-4D97-AF65-F5344CB8AC3E}">
        <p14:creationId xmlns:p14="http://schemas.microsoft.com/office/powerpoint/2010/main" val="3255954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88640"/>
            <a:ext cx="8229600" cy="1143000"/>
          </a:xfrm>
        </p:spPr>
        <p:txBody>
          <a:bodyPr/>
          <a:lstStyle/>
          <a:p>
            <a:r>
              <a:rPr lang="en-US" altLang="en-US" sz="3600" b="1" dirty="0">
                <a:solidFill>
                  <a:srgbClr val="002060"/>
                </a:solidFill>
                <a:cs typeface="Times New Roman" pitchFamily="18" charset="0"/>
              </a:rPr>
              <a:t>Objectifs d'apprentissage</a:t>
            </a:r>
          </a:p>
        </p:txBody>
      </p:sp>
      <p:sp>
        <p:nvSpPr>
          <p:cNvPr id="33795" name="Content Placeholder 2"/>
          <p:cNvSpPr>
            <a:spLocks noGrp="1"/>
          </p:cNvSpPr>
          <p:nvPr>
            <p:ph idx="1"/>
          </p:nvPr>
        </p:nvSpPr>
        <p:spPr>
          <a:xfrm>
            <a:off x="457200" y="1423317"/>
            <a:ext cx="8229600" cy="4525963"/>
          </a:xfrm>
        </p:spPr>
        <p:txBody>
          <a:bodyPr/>
          <a:lstStyle/>
          <a:p>
            <a:pPr marL="0" indent="0">
              <a:lnSpc>
                <a:spcPts val="2400"/>
              </a:lnSpc>
              <a:buNone/>
            </a:pPr>
            <a:r>
              <a:rPr lang="en-US" altLang="en-US" sz="2200" dirty="0">
                <a:solidFill>
                  <a:srgbClr val="002060"/>
                </a:solidFill>
              </a:rPr>
              <a:t>À la fin de cette activité, vous devriez être en </a:t>
            </a:r>
            <a:r>
              <a:rPr lang="en-US" altLang="en-US" sz="2200" dirty="0" err="1">
                <a:solidFill>
                  <a:srgbClr val="002060"/>
                </a:solidFill>
              </a:rPr>
              <a:t>capables</a:t>
            </a:r>
            <a:r>
              <a:rPr lang="en-US" altLang="en-US" sz="2200" dirty="0">
                <a:solidFill>
                  <a:srgbClr val="002060"/>
                </a:solidFill>
              </a:rPr>
              <a:t>:</a:t>
            </a:r>
          </a:p>
          <a:p>
            <a:pPr marL="0" indent="0">
              <a:lnSpc>
                <a:spcPts val="2400"/>
              </a:lnSpc>
              <a:buNone/>
            </a:pPr>
            <a:endParaRPr lang="en-US" altLang="en-US" sz="2200" dirty="0">
              <a:solidFill>
                <a:srgbClr val="002060"/>
              </a:solidFill>
            </a:endParaRPr>
          </a:p>
          <a:p>
            <a:pPr>
              <a:lnSpc>
                <a:spcPts val="2400"/>
              </a:lnSpc>
              <a:buFont typeface="Arial" panose="020B0604020202020204" pitchFamily="34" charset="0"/>
              <a:buChar char="•"/>
            </a:pPr>
            <a:r>
              <a:rPr lang="fr-FR" sz="2400" dirty="0">
                <a:solidFill>
                  <a:srgbClr val="002060"/>
                </a:solidFill>
              </a:rPr>
              <a:t>D’évaluer les événements de santé publique susceptibles de devoir être notifiés à l’OMS en vertu du Règlement Sanitaire International (RSI). </a:t>
            </a:r>
            <a:endParaRPr lang="en-US" altLang="en-US" sz="2200" dirty="0">
              <a:solidFill>
                <a:srgbClr val="002060"/>
              </a:solidFill>
            </a:endParaRPr>
          </a:p>
          <a:p>
            <a:pPr marL="0" indent="0">
              <a:lnSpc>
                <a:spcPts val="2400"/>
              </a:lnSpc>
              <a:buNone/>
            </a:pPr>
            <a:endParaRPr lang="en-ZA" altLang="en-US" sz="2200" dirty="0"/>
          </a:p>
        </p:txBody>
      </p:sp>
    </p:spTree>
    <p:extLst>
      <p:ext uri="{BB962C8B-B14F-4D97-AF65-F5344CB8AC3E}">
        <p14:creationId xmlns:p14="http://schemas.microsoft.com/office/powerpoint/2010/main" val="65420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539552" y="2060848"/>
            <a:ext cx="8229600" cy="1143000"/>
          </a:xfrm>
        </p:spPr>
        <p:txBody>
          <a:bodyPr/>
          <a:lstStyle/>
          <a:p>
            <a:r>
              <a:rPr lang="en-ZW" altLang="en-US" sz="6000" b="1" i="1" dirty="0">
                <a:solidFill>
                  <a:srgbClr val="002060"/>
                </a:solidFill>
              </a:rPr>
              <a:t>Merci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Instructions</a:t>
            </a:r>
            <a:endParaRPr lang="en-GB" sz="3600" b="1" dirty="0">
              <a:solidFill>
                <a:srgbClr val="002060"/>
              </a:solidFill>
            </a:endParaRPr>
          </a:p>
        </p:txBody>
      </p:sp>
      <p:sp>
        <p:nvSpPr>
          <p:cNvPr id="3" name="Content Placeholder 2"/>
          <p:cNvSpPr>
            <a:spLocks noGrp="1"/>
          </p:cNvSpPr>
          <p:nvPr>
            <p:ph idx="1"/>
          </p:nvPr>
        </p:nvSpPr>
        <p:spPr/>
        <p:txBody>
          <a:bodyPr/>
          <a:lstStyle/>
          <a:p>
            <a:pPr>
              <a:buFont typeface="Arial" panose="020B0604020202020204" pitchFamily="34" charset="0"/>
              <a:buChar char="•"/>
            </a:pPr>
            <a:r>
              <a:rPr lang="fr-FR" sz="2000" dirty="0">
                <a:solidFill>
                  <a:srgbClr val="002060"/>
                </a:solidFill>
              </a:rPr>
              <a:t>Pour les 5 scénarios inclus dans cet exercice il vous est demandé d’évaluer si chacun des évènements décrits doit être notifié à l’OMS en vertu du Règlement Sanitaire International (RSI). </a:t>
            </a:r>
          </a:p>
          <a:p>
            <a:pPr>
              <a:buFont typeface="Arial" panose="020B0604020202020204" pitchFamily="34" charset="0"/>
              <a:buChar char="•"/>
            </a:pPr>
            <a:r>
              <a:rPr lang="fr-FR" sz="2000" dirty="0">
                <a:solidFill>
                  <a:srgbClr val="002060"/>
                </a:solidFill>
              </a:rPr>
              <a:t>Pour chacune des questions posées vous devez choisir une des réponses proposées: oui, non ou je ne sais pas.</a:t>
            </a:r>
            <a:endParaRPr lang="en-GB" sz="2000" dirty="0">
              <a:solidFill>
                <a:srgbClr val="002060"/>
              </a:solidFill>
            </a:endParaRPr>
          </a:p>
          <a:p>
            <a:pPr marL="0" indent="0">
              <a:buNone/>
            </a:pPr>
            <a:endParaRPr lang="fr-FR" sz="2000" dirty="0">
              <a:solidFill>
                <a:srgbClr val="002060"/>
              </a:solidFill>
            </a:endParaRPr>
          </a:p>
          <a:p>
            <a:pPr marL="0" indent="0">
              <a:buNone/>
            </a:pPr>
            <a:endParaRPr lang="fr-FR" sz="2000" i="1" dirty="0">
              <a:solidFill>
                <a:srgbClr val="002060"/>
              </a:solidFill>
            </a:endParaRPr>
          </a:p>
          <a:p>
            <a:pPr marL="0" indent="0">
              <a:buNone/>
            </a:pPr>
            <a:r>
              <a:rPr lang="fr-FR" sz="2000" i="1" dirty="0">
                <a:solidFill>
                  <a:srgbClr val="002060"/>
                </a:solidFill>
              </a:rPr>
              <a:t>Gardez à l’esprit que les pays où les évènements décrits se déroulent peuvent être différents du pays dans lequel vous travaillez actuellement. Si des informations sur le contexte du pays fictif où ces évènements se déroulent sont données, évaluez la situation en prenant en compte ce contexte spécifique, et non en vous référant au contexte de votre propre pays.</a:t>
            </a:r>
            <a:endParaRPr lang="en-GB" sz="2000" i="1" dirty="0">
              <a:solidFill>
                <a:srgbClr val="002060"/>
              </a:solidFill>
            </a:endParaRPr>
          </a:p>
          <a:p>
            <a:pPr marL="0" indent="0">
              <a:buNone/>
            </a:pPr>
            <a:endParaRPr lang="en-GB" sz="2000" dirty="0"/>
          </a:p>
        </p:txBody>
      </p:sp>
    </p:spTree>
    <p:extLst>
      <p:ext uri="{BB962C8B-B14F-4D97-AF65-F5344CB8AC3E}">
        <p14:creationId xmlns:p14="http://schemas.microsoft.com/office/powerpoint/2010/main" val="2384457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1</a:t>
            </a:r>
          </a:p>
        </p:txBody>
      </p:sp>
      <p:pic>
        <p:nvPicPr>
          <p:cNvPr id="1026"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827584" y="1196752"/>
            <a:ext cx="723015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85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604284154"/>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a:effectLst/>
                          <a:latin typeface="+mn-lt"/>
                        </a:rPr>
                        <a:t>2. L’évènement est-il inhabituel ou inattendu?</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a:effectLst/>
                          <a:latin typeface="+mn-lt"/>
                        </a:rPr>
                        <a:t>3. Y-at-il un risque important de propagation internationale?</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a:effectLst/>
                          <a:latin typeface="+mn-lt"/>
                        </a:rPr>
                        <a:t>4. Y-a-t-il un risque important de restriction aux voyages ou aux échanges internationaux?</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1 </a:t>
            </a:r>
            <a:br>
              <a:rPr lang="en-US" altLang="en-US" sz="4000" b="1" dirty="0">
                <a:solidFill>
                  <a:srgbClr val="002060"/>
                </a:solidFill>
                <a:cs typeface="Times New Roman" pitchFamily="18" charset="0"/>
              </a:rPr>
            </a:br>
            <a:r>
              <a:rPr lang="en-US" altLang="en-US" sz="4000" b="1" dirty="0" err="1">
                <a:solidFill>
                  <a:srgbClr val="002060"/>
                </a:solidFill>
                <a:cs typeface="Times New Roman" pitchFamily="18" charset="0"/>
              </a:rPr>
              <a:t>L’avis</a:t>
            </a:r>
            <a:r>
              <a:rPr lang="en-US" altLang="en-US" sz="4000" b="1" dirty="0">
                <a:solidFill>
                  <a:srgbClr val="002060"/>
                </a:solidFill>
                <a:cs typeface="Times New Roman" pitchFamily="18" charset="0"/>
              </a:rPr>
              <a:t> du </a:t>
            </a:r>
            <a:r>
              <a:rPr lang="en-US" altLang="en-US" sz="4000" b="1" dirty="0" err="1">
                <a:solidFill>
                  <a:srgbClr val="002060"/>
                </a:solidFill>
                <a:cs typeface="Times New Roman" pitchFamily="18" charset="0"/>
              </a:rPr>
              <a:t>groupe</a:t>
            </a:r>
            <a:r>
              <a:rPr lang="en-US" altLang="en-US" sz="4000" b="1" dirty="0">
                <a:solidFill>
                  <a:srgbClr val="002060"/>
                </a:solidFill>
                <a:cs typeface="Times New Roman" pitchFamily="18" charset="0"/>
              </a:rPr>
              <a:t> </a:t>
            </a:r>
            <a:r>
              <a:rPr lang="en-US" altLang="en-US" sz="4000" b="1" dirty="0" err="1">
                <a:solidFill>
                  <a:srgbClr val="002060"/>
                </a:solidFill>
                <a:cs typeface="Times New Roman" pitchFamily="18" charset="0"/>
              </a:rPr>
              <a:t>d’experts</a:t>
            </a:r>
            <a:endParaRPr lang="en-US" altLang="en-US" sz="4000" b="1" dirty="0">
              <a:solidFill>
                <a:srgbClr val="002060"/>
              </a:solidFill>
              <a:cs typeface="Times New Roman"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027195841"/>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58661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2</a:t>
            </a:r>
          </a:p>
        </p:txBody>
      </p:sp>
      <p:pic>
        <p:nvPicPr>
          <p:cNvPr id="307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3815" y="1226449"/>
            <a:ext cx="8556657" cy="486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6784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683106637"/>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a:effectLst/>
                          <a:latin typeface="+mn-lt"/>
                        </a:rPr>
                        <a:t>2. L’évènement est-il inhabituel ou inattendu?</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a:effectLst/>
                          <a:latin typeface="+mn-lt"/>
                        </a:rPr>
                        <a:t>3. Y-at-il un risque important de propagation internationale?</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a:effectLst/>
                          <a:latin typeface="+mn-lt"/>
                        </a:rPr>
                        <a:t>4. Y-a-t-il un risque important de restriction aux voyages ou aux échanges internationaux?</a:t>
                      </a:r>
                      <a:endParaRPr lang="en-GB" sz="1600" b="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362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err="1">
                <a:solidFill>
                  <a:srgbClr val="002060"/>
                </a:solidFill>
                <a:cs typeface="Times New Roman" pitchFamily="18" charset="0"/>
              </a:rPr>
              <a:t>Scénario</a:t>
            </a:r>
            <a:r>
              <a:rPr lang="en-US" altLang="en-US" sz="4000" b="1" dirty="0">
                <a:solidFill>
                  <a:srgbClr val="002060"/>
                </a:solidFill>
                <a:cs typeface="Times New Roman" pitchFamily="18" charset="0"/>
              </a:rPr>
              <a:t> 2 </a:t>
            </a:r>
            <a:br>
              <a:rPr lang="en-US" altLang="en-US" sz="4000" b="1" dirty="0">
                <a:solidFill>
                  <a:srgbClr val="002060"/>
                </a:solidFill>
                <a:cs typeface="Times New Roman" pitchFamily="18" charset="0"/>
              </a:rPr>
            </a:br>
            <a:r>
              <a:rPr lang="en-US" altLang="en-US" sz="4000" b="1" dirty="0" err="1">
                <a:solidFill>
                  <a:srgbClr val="002060"/>
                </a:solidFill>
                <a:cs typeface="Times New Roman" pitchFamily="18" charset="0"/>
              </a:rPr>
              <a:t>L’avis</a:t>
            </a:r>
            <a:r>
              <a:rPr lang="en-US" altLang="en-US" sz="4000" b="1" dirty="0">
                <a:solidFill>
                  <a:srgbClr val="002060"/>
                </a:solidFill>
                <a:cs typeface="Times New Roman" pitchFamily="18" charset="0"/>
              </a:rPr>
              <a:t> du </a:t>
            </a:r>
            <a:r>
              <a:rPr lang="en-US" altLang="en-US" sz="4000" b="1" dirty="0" err="1">
                <a:solidFill>
                  <a:srgbClr val="002060"/>
                </a:solidFill>
                <a:cs typeface="Times New Roman" pitchFamily="18" charset="0"/>
              </a:rPr>
              <a:t>groupe</a:t>
            </a:r>
            <a:r>
              <a:rPr lang="en-US" altLang="en-US" sz="4000" b="1" dirty="0">
                <a:solidFill>
                  <a:srgbClr val="002060"/>
                </a:solidFill>
                <a:cs typeface="Times New Roman" pitchFamily="18" charset="0"/>
              </a:rPr>
              <a:t> </a:t>
            </a:r>
            <a:r>
              <a:rPr lang="en-US" altLang="en-US" sz="4000" b="1" dirty="0" err="1">
                <a:solidFill>
                  <a:srgbClr val="002060"/>
                </a:solidFill>
                <a:cs typeface="Times New Roman" pitchFamily="18" charset="0"/>
              </a:rPr>
              <a:t>d’experts</a:t>
            </a:r>
            <a:endParaRPr lang="en-US" altLang="en-US" sz="4000" b="1" dirty="0">
              <a:solidFill>
                <a:srgbClr val="002060"/>
              </a:solidFill>
              <a:cs typeface="Times New Roman"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269029630"/>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Maintenant utilisez l’Annexe 2 pour évaluer cet évènement et répondre à chacune des 5 questions suivantes, en prenant en compte le contexte du scenario.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a:solidFill>
                            <a:srgbClr val="002060"/>
                          </a:solidFill>
                          <a:effectLst/>
                          <a:latin typeface="+mn-lt"/>
                        </a:rPr>
                        <a:t>Oui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Non</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Je ne sais pas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Rectangle 1"/>
          <p:cNvSpPr>
            <a:spLocks noChangeArrowheads="1"/>
          </p:cNvSpPr>
          <p:nvPr/>
        </p:nvSpPr>
        <p:spPr bwMode="auto">
          <a:xfrm>
            <a:off x="457200" y="2940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9261253"/>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2876</TotalTime>
  <Words>1378</Words>
  <Application>Microsoft Office PowerPoint</Application>
  <PresentationFormat>On-screen Show (4:3)</PresentationFormat>
  <Paragraphs>183</Paragraphs>
  <Slides>20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20</vt:i4>
      </vt:variant>
    </vt:vector>
  </HeadingPairs>
  <TitlesOfParts>
    <vt:vector size="28" baseType="lpstr">
      <vt:lpstr>MS PGothic</vt:lpstr>
      <vt:lpstr>Arial</vt:lpstr>
      <vt:lpstr>Arial Narrow</vt:lpstr>
      <vt:lpstr>Calibri</vt:lpstr>
      <vt:lpstr>Times New Roman</vt:lpstr>
      <vt:lpstr>RC 59 Template EN</vt:lpstr>
      <vt:lpstr>Custom Design</vt:lpstr>
      <vt:lpstr>Office Theme</vt:lpstr>
      <vt:lpstr>Formation des  Équipes d’Intervention Rapide  </vt:lpstr>
      <vt:lpstr>Objectifs d'apprentissage</vt:lpstr>
      <vt:lpstr>Instructions</vt:lpstr>
      <vt:lpstr>Scénario 1</vt:lpstr>
      <vt:lpstr>Questions</vt:lpstr>
      <vt:lpstr>Scénario 1  L’avis du groupe d’experts</vt:lpstr>
      <vt:lpstr>Scénario 2</vt:lpstr>
      <vt:lpstr>Questions</vt:lpstr>
      <vt:lpstr>Scénario 2  L’avis du groupe d’experts</vt:lpstr>
      <vt:lpstr>Scénario 3</vt:lpstr>
      <vt:lpstr>Questions</vt:lpstr>
      <vt:lpstr>Scénario 3  L’avis du groupe d’experts</vt:lpstr>
      <vt:lpstr>Scénario 4</vt:lpstr>
      <vt:lpstr>Questions</vt:lpstr>
      <vt:lpstr>Scénario 4 L’avis du groupe d’experts</vt:lpstr>
      <vt:lpstr>Scénario 5</vt:lpstr>
      <vt:lpstr>Questions</vt:lpstr>
      <vt:lpstr>Scénario 5 L’avis du groupe d’experts</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221</cp:revision>
  <cp:lastPrinted>2013-10-01T07:19:12Z</cp:lastPrinted>
  <dcterms:created xsi:type="dcterms:W3CDTF">2006-12-04T14:06:57Z</dcterms:created>
  <dcterms:modified xsi:type="dcterms:W3CDTF">2018-06-13T13:07:14Z</dcterms:modified>
</cp:coreProperties>
</file>